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sldIdLst>
    <p:sldId id="269" r:id="rId2"/>
    <p:sldId id="257" r:id="rId3"/>
    <p:sldId id="258" r:id="rId4"/>
    <p:sldId id="259" r:id="rId5"/>
    <p:sldId id="260" r:id="rId6"/>
    <p:sldId id="261" r:id="rId7"/>
    <p:sldId id="263" r:id="rId8"/>
    <p:sldId id="264" r:id="rId9"/>
    <p:sldId id="265" r:id="rId10"/>
    <p:sldId id="266" r:id="rId11"/>
    <p:sldId id="267"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8A7F9A8-AD7B-4EEB-995B-62833F5414FF}">
          <p14:sldIdLst>
            <p14:sldId id="269"/>
          </p14:sldIdLst>
        </p14:section>
        <p14:section name="Untitled Section" id="{CE78F01B-03E7-4A8B-9875-4C5378A249FA}">
          <p14:sldIdLst>
            <p14:sldId id="257"/>
            <p14:sldId id="258"/>
            <p14:sldId id="259"/>
            <p14:sldId id="260"/>
            <p14:sldId id="261"/>
            <p14:sldId id="263"/>
            <p14:sldId id="264"/>
            <p14:sldId id="265"/>
            <p14:sldId id="266"/>
            <p14:sldId id="267"/>
            <p14:sldId id="268"/>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3" d="100"/>
          <a:sy n="73" d="100"/>
        </p:scale>
        <p:origin x="404"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jp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D718AF7-3174-4EB5-A5A6-083D1F6A96A4}" type="datetimeFigureOut">
              <a:rPr lang="en-US" smtClean="0"/>
              <a:t>8/12/2020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298784-D91B-4C96-A6FC-E98255C769EC}" type="slidenum">
              <a:rPr lang="en-US" smtClean="0"/>
              <a:t>‹#›</a:t>
            </a:fld>
            <a:endParaRPr lang="en-US"/>
          </a:p>
        </p:txBody>
      </p:sp>
    </p:spTree>
    <p:extLst>
      <p:ext uri="{BB962C8B-B14F-4D97-AF65-F5344CB8AC3E}">
        <p14:creationId xmlns:p14="http://schemas.microsoft.com/office/powerpoint/2010/main" val="19740367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D718AF7-3174-4EB5-A5A6-083D1F6A96A4}" type="datetimeFigureOut">
              <a:rPr lang="en-US" smtClean="0"/>
              <a:t>8/12/2020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298784-D91B-4C96-A6FC-E98255C769EC}" type="slidenum">
              <a:rPr lang="en-US" smtClean="0"/>
              <a:t>‹#›</a:t>
            </a:fld>
            <a:endParaRPr lang="en-US"/>
          </a:p>
        </p:txBody>
      </p:sp>
    </p:spTree>
    <p:extLst>
      <p:ext uri="{BB962C8B-B14F-4D97-AF65-F5344CB8AC3E}">
        <p14:creationId xmlns:p14="http://schemas.microsoft.com/office/powerpoint/2010/main" val="2494058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D718AF7-3174-4EB5-A5A6-083D1F6A96A4}" type="datetimeFigureOut">
              <a:rPr lang="en-US" smtClean="0"/>
              <a:t>8/12/2020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298784-D91B-4C96-A6FC-E98255C769EC}"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4749417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D718AF7-3174-4EB5-A5A6-083D1F6A96A4}" type="datetimeFigureOut">
              <a:rPr lang="en-US" smtClean="0"/>
              <a:t>8/12/2020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298784-D91B-4C96-A6FC-E98255C769EC}" type="slidenum">
              <a:rPr lang="en-US" smtClean="0"/>
              <a:t>‹#›</a:t>
            </a:fld>
            <a:endParaRPr lang="en-US"/>
          </a:p>
        </p:txBody>
      </p:sp>
    </p:spTree>
    <p:extLst>
      <p:ext uri="{BB962C8B-B14F-4D97-AF65-F5344CB8AC3E}">
        <p14:creationId xmlns:p14="http://schemas.microsoft.com/office/powerpoint/2010/main" val="13650610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D718AF7-3174-4EB5-A5A6-083D1F6A96A4}" type="datetimeFigureOut">
              <a:rPr lang="en-US" smtClean="0"/>
              <a:t>8/12/2020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298784-D91B-4C96-A6FC-E98255C769E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550265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D718AF7-3174-4EB5-A5A6-083D1F6A96A4}" type="datetimeFigureOut">
              <a:rPr lang="en-US" smtClean="0"/>
              <a:t>8/12/2020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298784-D91B-4C96-A6FC-E98255C769EC}" type="slidenum">
              <a:rPr lang="en-US" smtClean="0"/>
              <a:t>‹#›</a:t>
            </a:fld>
            <a:endParaRPr lang="en-US"/>
          </a:p>
        </p:txBody>
      </p:sp>
    </p:spTree>
    <p:extLst>
      <p:ext uri="{BB962C8B-B14F-4D97-AF65-F5344CB8AC3E}">
        <p14:creationId xmlns:p14="http://schemas.microsoft.com/office/powerpoint/2010/main" val="19427886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D718AF7-3174-4EB5-A5A6-083D1F6A96A4}" type="datetimeFigureOut">
              <a:rPr lang="en-US" smtClean="0"/>
              <a:t>8/12/2020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298784-D91B-4C96-A6FC-E98255C769EC}" type="slidenum">
              <a:rPr lang="en-US" smtClean="0"/>
              <a:t>‹#›</a:t>
            </a:fld>
            <a:endParaRPr lang="en-US"/>
          </a:p>
        </p:txBody>
      </p:sp>
    </p:spTree>
    <p:extLst>
      <p:ext uri="{BB962C8B-B14F-4D97-AF65-F5344CB8AC3E}">
        <p14:creationId xmlns:p14="http://schemas.microsoft.com/office/powerpoint/2010/main" val="2889140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D718AF7-3174-4EB5-A5A6-083D1F6A96A4}" type="datetimeFigureOut">
              <a:rPr lang="en-US" smtClean="0"/>
              <a:t>8/12/2020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298784-D91B-4C96-A6FC-E98255C769EC}" type="slidenum">
              <a:rPr lang="en-US" smtClean="0"/>
              <a:t>‹#›</a:t>
            </a:fld>
            <a:endParaRPr lang="en-US"/>
          </a:p>
        </p:txBody>
      </p:sp>
    </p:spTree>
    <p:extLst>
      <p:ext uri="{BB962C8B-B14F-4D97-AF65-F5344CB8AC3E}">
        <p14:creationId xmlns:p14="http://schemas.microsoft.com/office/powerpoint/2010/main" val="20629605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D718AF7-3174-4EB5-A5A6-083D1F6A96A4}" type="datetimeFigureOut">
              <a:rPr lang="en-US" smtClean="0"/>
              <a:t>8/12/2020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298784-D91B-4C96-A6FC-E98255C769EC}" type="slidenum">
              <a:rPr lang="en-US" smtClean="0"/>
              <a:t>‹#›</a:t>
            </a:fld>
            <a:endParaRPr lang="en-US"/>
          </a:p>
        </p:txBody>
      </p:sp>
    </p:spTree>
    <p:extLst>
      <p:ext uri="{BB962C8B-B14F-4D97-AF65-F5344CB8AC3E}">
        <p14:creationId xmlns:p14="http://schemas.microsoft.com/office/powerpoint/2010/main" val="5625019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D718AF7-3174-4EB5-A5A6-083D1F6A96A4}" type="datetimeFigureOut">
              <a:rPr lang="en-US" smtClean="0"/>
              <a:t>8/12/2020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298784-D91B-4C96-A6FC-E98255C769EC}" type="slidenum">
              <a:rPr lang="en-US" smtClean="0"/>
              <a:t>‹#›</a:t>
            </a:fld>
            <a:endParaRPr lang="en-US"/>
          </a:p>
        </p:txBody>
      </p:sp>
    </p:spTree>
    <p:extLst>
      <p:ext uri="{BB962C8B-B14F-4D97-AF65-F5344CB8AC3E}">
        <p14:creationId xmlns:p14="http://schemas.microsoft.com/office/powerpoint/2010/main" val="30669176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D718AF7-3174-4EB5-A5A6-083D1F6A96A4}" type="datetimeFigureOut">
              <a:rPr lang="en-US" smtClean="0"/>
              <a:t>8/12/2020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298784-D91B-4C96-A6FC-E98255C769EC}" type="slidenum">
              <a:rPr lang="en-US" smtClean="0"/>
              <a:t>‹#›</a:t>
            </a:fld>
            <a:endParaRPr lang="en-US"/>
          </a:p>
        </p:txBody>
      </p:sp>
    </p:spTree>
    <p:extLst>
      <p:ext uri="{BB962C8B-B14F-4D97-AF65-F5344CB8AC3E}">
        <p14:creationId xmlns:p14="http://schemas.microsoft.com/office/powerpoint/2010/main" val="29070175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D718AF7-3174-4EB5-A5A6-083D1F6A96A4}" type="datetimeFigureOut">
              <a:rPr lang="en-US" smtClean="0"/>
              <a:t>8/12/2020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3298784-D91B-4C96-A6FC-E98255C769EC}" type="slidenum">
              <a:rPr lang="en-US" smtClean="0"/>
              <a:t>‹#›</a:t>
            </a:fld>
            <a:endParaRPr lang="en-US"/>
          </a:p>
        </p:txBody>
      </p:sp>
    </p:spTree>
    <p:extLst>
      <p:ext uri="{BB962C8B-B14F-4D97-AF65-F5344CB8AC3E}">
        <p14:creationId xmlns:p14="http://schemas.microsoft.com/office/powerpoint/2010/main" val="24073414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D718AF7-3174-4EB5-A5A6-083D1F6A96A4}" type="datetimeFigureOut">
              <a:rPr lang="en-US" smtClean="0"/>
              <a:t>8/12/2020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3298784-D91B-4C96-A6FC-E98255C769EC}" type="slidenum">
              <a:rPr lang="en-US" smtClean="0"/>
              <a:t>‹#›</a:t>
            </a:fld>
            <a:endParaRPr lang="en-US"/>
          </a:p>
        </p:txBody>
      </p:sp>
    </p:spTree>
    <p:extLst>
      <p:ext uri="{BB962C8B-B14F-4D97-AF65-F5344CB8AC3E}">
        <p14:creationId xmlns:p14="http://schemas.microsoft.com/office/powerpoint/2010/main" val="818430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718AF7-3174-4EB5-A5A6-083D1F6A96A4}" type="datetimeFigureOut">
              <a:rPr lang="en-US" smtClean="0"/>
              <a:t>8/12/2020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3298784-D91B-4C96-A6FC-E98255C769EC}" type="slidenum">
              <a:rPr lang="en-US" smtClean="0"/>
              <a:t>‹#›</a:t>
            </a:fld>
            <a:endParaRPr lang="en-US"/>
          </a:p>
        </p:txBody>
      </p:sp>
    </p:spTree>
    <p:extLst>
      <p:ext uri="{BB962C8B-B14F-4D97-AF65-F5344CB8AC3E}">
        <p14:creationId xmlns:p14="http://schemas.microsoft.com/office/powerpoint/2010/main" val="7088084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D718AF7-3174-4EB5-A5A6-083D1F6A96A4}" type="datetimeFigureOut">
              <a:rPr lang="en-US" smtClean="0"/>
              <a:t>8/12/2020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298784-D91B-4C96-A6FC-E98255C769EC}" type="slidenum">
              <a:rPr lang="en-US" smtClean="0"/>
              <a:t>‹#›</a:t>
            </a:fld>
            <a:endParaRPr lang="en-US"/>
          </a:p>
        </p:txBody>
      </p:sp>
    </p:spTree>
    <p:extLst>
      <p:ext uri="{BB962C8B-B14F-4D97-AF65-F5344CB8AC3E}">
        <p14:creationId xmlns:p14="http://schemas.microsoft.com/office/powerpoint/2010/main" val="34195444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D718AF7-3174-4EB5-A5A6-083D1F6A96A4}" type="datetimeFigureOut">
              <a:rPr lang="en-US" smtClean="0"/>
              <a:t>8/12/2020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298784-D91B-4C96-A6FC-E98255C769EC}" type="slidenum">
              <a:rPr lang="en-US" smtClean="0"/>
              <a:t>‹#›</a:t>
            </a:fld>
            <a:endParaRPr lang="en-US"/>
          </a:p>
        </p:txBody>
      </p:sp>
    </p:spTree>
    <p:extLst>
      <p:ext uri="{BB962C8B-B14F-4D97-AF65-F5344CB8AC3E}">
        <p14:creationId xmlns:p14="http://schemas.microsoft.com/office/powerpoint/2010/main" val="7390823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D718AF7-3174-4EB5-A5A6-083D1F6A96A4}" type="datetimeFigureOut">
              <a:rPr lang="en-US" smtClean="0"/>
              <a:t>8/12/2020</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3298784-D91B-4C96-A6FC-E98255C769EC}" type="slidenum">
              <a:rPr lang="en-US" smtClean="0"/>
              <a:t>‹#›</a:t>
            </a:fld>
            <a:endParaRPr lang="en-US"/>
          </a:p>
        </p:txBody>
      </p:sp>
    </p:spTree>
    <p:extLst>
      <p:ext uri="{BB962C8B-B14F-4D97-AF65-F5344CB8AC3E}">
        <p14:creationId xmlns:p14="http://schemas.microsoft.com/office/powerpoint/2010/main" val="4005856314"/>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pxhere.com/en/photo/924176" TargetMode="Externa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pixabay.com/en/mall-hallway-mall-shopping-mall-314785/" TargetMode="External"/><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commons.wikimedia.org/wiki/File:Krakow_Shopping_mall_(interior),_Pawia_street,_Krakow,_Poland.jpg" TargetMode="External"/><Relationship Id="rId2" Type="http://schemas.openxmlformats.org/officeDocument/2006/relationships/image" Target="../media/image2.jpeg"/><Relationship Id="rId1" Type="http://schemas.openxmlformats.org/officeDocument/2006/relationships/slideLayout" Target="../slideLayouts/slideLayout8.xml"/><Relationship Id="rId4" Type="http://schemas.openxmlformats.org/officeDocument/2006/relationships/hyperlink" Target="https://creativecommons.org/licenses/by-sa/3.0/"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5FBEA1A-5866-40B7-8924-EB22F2EA2BF3}"/>
              </a:ext>
            </a:extLst>
          </p:cNvPr>
          <p:cNvSpPr>
            <a:spLocks noGrp="1"/>
          </p:cNvSpPr>
          <p:nvPr>
            <p:ph type="ctrTitle"/>
          </p:nvPr>
        </p:nvSpPr>
        <p:spPr/>
        <p:txBody>
          <a:bodyPr/>
          <a:lstStyle/>
          <a:p>
            <a:endParaRPr lang="en-US" dirty="0"/>
          </a:p>
        </p:txBody>
      </p:sp>
      <p:sp>
        <p:nvSpPr>
          <p:cNvPr id="6" name="Subtitle 5">
            <a:extLst>
              <a:ext uri="{FF2B5EF4-FFF2-40B4-BE49-F238E27FC236}">
                <a16:creationId xmlns:a16="http://schemas.microsoft.com/office/drawing/2014/main" id="{39FFC763-05F5-47F4-BE11-2C0316192C30}"/>
              </a:ext>
            </a:extLst>
          </p:cNvPr>
          <p:cNvSpPr>
            <a:spLocks noGrp="1"/>
          </p:cNvSpPr>
          <p:nvPr>
            <p:ph type="subTitle" idx="1"/>
          </p:nvPr>
        </p:nvSpPr>
        <p:spPr/>
        <p:txBody>
          <a:bodyPr/>
          <a:lstStyle/>
          <a:p>
            <a:endParaRPr lang="en-US" dirty="0"/>
          </a:p>
        </p:txBody>
      </p:sp>
      <p:pic>
        <p:nvPicPr>
          <p:cNvPr id="8" name="Picture 7">
            <a:extLst>
              <a:ext uri="{FF2B5EF4-FFF2-40B4-BE49-F238E27FC236}">
                <a16:creationId xmlns:a16="http://schemas.microsoft.com/office/drawing/2014/main" id="{0CE2EE38-DDAB-42E6-9BB5-02BBB6F0B584}"/>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 y="0"/>
            <a:ext cx="12192001" cy="6858000"/>
          </a:xfrm>
          <a:prstGeom prst="rect">
            <a:avLst/>
          </a:prstGeom>
        </p:spPr>
      </p:pic>
      <p:sp>
        <p:nvSpPr>
          <p:cNvPr id="9" name="TextBox 8">
            <a:extLst>
              <a:ext uri="{FF2B5EF4-FFF2-40B4-BE49-F238E27FC236}">
                <a16:creationId xmlns:a16="http://schemas.microsoft.com/office/drawing/2014/main" id="{8CFA4C4C-B500-4A92-A5C2-6114563F432A}"/>
              </a:ext>
            </a:extLst>
          </p:cNvPr>
          <p:cNvSpPr txBox="1"/>
          <p:nvPr/>
        </p:nvSpPr>
        <p:spPr>
          <a:xfrm>
            <a:off x="87085" y="3580830"/>
            <a:ext cx="9030789" cy="2985433"/>
          </a:xfrm>
          <a:prstGeom prst="rect">
            <a:avLst/>
          </a:prstGeom>
          <a:noFill/>
        </p:spPr>
        <p:txBody>
          <a:bodyPr wrap="square" rtlCol="0">
            <a:spAutoFit/>
          </a:bodyPr>
          <a:lstStyle/>
          <a:p>
            <a:r>
              <a:rPr lang="en-US" sz="4800" dirty="0">
                <a:solidFill>
                  <a:schemeClr val="accent3">
                    <a:lumMod val="20000"/>
                    <a:lumOff val="80000"/>
                  </a:schemeClr>
                </a:solidFill>
              </a:rPr>
              <a:t> </a:t>
            </a:r>
          </a:p>
          <a:p>
            <a:r>
              <a:rPr lang="en-US" sz="5400" dirty="0">
                <a:solidFill>
                  <a:schemeClr val="accent3">
                    <a:lumMod val="20000"/>
                    <a:lumOff val="80000"/>
                  </a:schemeClr>
                </a:solidFill>
              </a:rPr>
              <a:t>IBM Applied Data Science  Capstone</a:t>
            </a:r>
          </a:p>
          <a:p>
            <a:r>
              <a:rPr lang="en-US" sz="3200" dirty="0">
                <a:solidFill>
                  <a:schemeClr val="accent3">
                    <a:lumMod val="20000"/>
                    <a:lumOff val="80000"/>
                  </a:schemeClr>
                </a:solidFill>
              </a:rPr>
              <a:t>By : Sanskriti Tiwari</a:t>
            </a:r>
          </a:p>
        </p:txBody>
      </p:sp>
    </p:spTree>
    <p:extLst>
      <p:ext uri="{BB962C8B-B14F-4D97-AF65-F5344CB8AC3E}">
        <p14:creationId xmlns:p14="http://schemas.microsoft.com/office/powerpoint/2010/main" val="22651335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22016-56B2-41C1-BC5A-C00C2AB5AE38}"/>
              </a:ext>
            </a:extLst>
          </p:cNvPr>
          <p:cNvSpPr>
            <a:spLocks noGrp="1"/>
          </p:cNvSpPr>
          <p:nvPr>
            <p:ph type="title"/>
          </p:nvPr>
        </p:nvSpPr>
        <p:spPr/>
        <p:txBody>
          <a:bodyPr>
            <a:normAutofit/>
          </a:bodyPr>
          <a:lstStyle/>
          <a:p>
            <a:pPr algn="ctr"/>
            <a:r>
              <a:rPr lang="en-US" sz="2800" dirty="0"/>
              <a:t>Cluster 3</a:t>
            </a:r>
          </a:p>
        </p:txBody>
      </p:sp>
      <p:pic>
        <p:nvPicPr>
          <p:cNvPr id="4" name="Content Placeholder 3">
            <a:extLst>
              <a:ext uri="{FF2B5EF4-FFF2-40B4-BE49-F238E27FC236}">
                <a16:creationId xmlns:a16="http://schemas.microsoft.com/office/drawing/2014/main" id="{BB8CCD2E-E191-4518-BEE5-0F55AFBC26D6}"/>
              </a:ext>
            </a:extLst>
          </p:cNvPr>
          <p:cNvPicPr>
            <a:picLocks noGrp="1" noChangeAspect="1"/>
          </p:cNvPicPr>
          <p:nvPr>
            <p:ph idx="1"/>
          </p:nvPr>
        </p:nvPicPr>
        <p:blipFill>
          <a:blip r:embed="rId2"/>
          <a:stretch>
            <a:fillRect/>
          </a:stretch>
        </p:blipFill>
        <p:spPr>
          <a:xfrm>
            <a:off x="1923340" y="1280161"/>
            <a:ext cx="6449652" cy="4968239"/>
          </a:xfrm>
          <a:prstGeom prst="rect">
            <a:avLst/>
          </a:prstGeom>
        </p:spPr>
      </p:pic>
    </p:spTree>
    <p:extLst>
      <p:ext uri="{BB962C8B-B14F-4D97-AF65-F5344CB8AC3E}">
        <p14:creationId xmlns:p14="http://schemas.microsoft.com/office/powerpoint/2010/main" val="3108169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AE94C-66C7-4D0E-AB3D-45345E0FABC0}"/>
              </a:ext>
            </a:extLst>
          </p:cNvPr>
          <p:cNvSpPr>
            <a:spLocks noGrp="1"/>
          </p:cNvSpPr>
          <p:nvPr>
            <p:ph type="title"/>
          </p:nvPr>
        </p:nvSpPr>
        <p:spPr>
          <a:xfrm>
            <a:off x="671699" y="746969"/>
            <a:ext cx="8596668" cy="888274"/>
          </a:xfrm>
        </p:spPr>
        <p:txBody>
          <a:bodyPr/>
          <a:lstStyle/>
          <a:p>
            <a:pPr algn="ctr"/>
            <a:r>
              <a:rPr lang="en-US" dirty="0"/>
              <a:t>Conclusion</a:t>
            </a:r>
          </a:p>
        </p:txBody>
      </p:sp>
      <p:sp>
        <p:nvSpPr>
          <p:cNvPr id="3" name="Content Placeholder 2">
            <a:extLst>
              <a:ext uri="{FF2B5EF4-FFF2-40B4-BE49-F238E27FC236}">
                <a16:creationId xmlns:a16="http://schemas.microsoft.com/office/drawing/2014/main" id="{AF81EA63-EEC9-456B-AE6E-1CECE35B4117}"/>
              </a:ext>
            </a:extLst>
          </p:cNvPr>
          <p:cNvSpPr>
            <a:spLocks noGrp="1"/>
          </p:cNvSpPr>
          <p:nvPr>
            <p:ph idx="1"/>
          </p:nvPr>
        </p:nvSpPr>
        <p:spPr>
          <a:xfrm>
            <a:off x="671699" y="1786121"/>
            <a:ext cx="8596668" cy="3880773"/>
          </a:xfrm>
        </p:spPr>
        <p:txBody>
          <a:bodyPr/>
          <a:lstStyle/>
          <a:p>
            <a:pPr marL="0" marR="0" indent="0" algn="ctr">
              <a:lnSpc>
                <a:spcPct val="107000"/>
              </a:lnSpc>
              <a:spcBef>
                <a:spcPts val="0"/>
              </a:spcBef>
              <a:spcAft>
                <a:spcPts val="0"/>
              </a:spcAft>
              <a:buNone/>
            </a:pPr>
            <a:r>
              <a:rPr lang="en-US" sz="1800" dirty="0">
                <a:effectLst/>
                <a:latin typeface="Calibri" panose="020F0502020204030204" pitchFamily="34" charset="0"/>
                <a:ea typeface="Calibri" panose="020F0502020204030204" pitchFamily="34" charset="0"/>
                <a:cs typeface="Calibri" panose="020F0502020204030204" pitchFamily="34" charset="0"/>
              </a:rPr>
              <a:t>From the analysis done in our project, we conclude that the best location for opening a shopping mall are the neighborhoods present in Cluster 0. </a:t>
            </a:r>
          </a:p>
          <a:p>
            <a:pPr marL="0" marR="0" indent="0" algn="ctr">
              <a:lnSpc>
                <a:spcPct val="107000"/>
              </a:lnSpc>
              <a:spcBef>
                <a:spcPts val="0"/>
              </a:spcBef>
              <a:spcAft>
                <a:spcPts val="0"/>
              </a:spcAft>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ctr">
              <a:lnSpc>
                <a:spcPct val="107000"/>
              </a:lnSpc>
              <a:spcBef>
                <a:spcPts val="0"/>
              </a:spcBef>
              <a:spcAft>
                <a:spcPts val="0"/>
              </a:spcAft>
              <a:buNone/>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Also, it seems that neighborhoods in Cluster 1 and 2 are densely populated with shopping malls and therefore, the owners have to face an intense competition.</a:t>
            </a:r>
            <a:r>
              <a:rPr lang="en-US" sz="1800" dirty="0">
                <a:effectLst/>
                <a:latin typeface="Calibri" panose="020F0502020204030204" pitchFamily="34" charset="0"/>
                <a:ea typeface="Calibri" panose="020F0502020204030204" pitchFamily="34" charset="0"/>
                <a:cs typeface="Calibri" panose="020F0502020204030204" pitchFamily="34" charset="0"/>
              </a:rPr>
              <a:t> Property dealers should avoid neighborhoods present in Cluster 1 and 2.</a:t>
            </a:r>
          </a:p>
          <a:p>
            <a:pPr marL="0" marR="0" indent="0" algn="ctr">
              <a:lnSpc>
                <a:spcPct val="107000"/>
              </a:lnSpc>
              <a:spcBef>
                <a:spcPts val="0"/>
              </a:spcBef>
              <a:spcAft>
                <a:spcPts val="0"/>
              </a:spcAft>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ctr">
              <a:lnSpc>
                <a:spcPct val="107000"/>
              </a:lnSpc>
              <a:spcBef>
                <a:spcPts val="0"/>
              </a:spcBef>
              <a:spcAft>
                <a:spcPts val="800"/>
              </a:spcAft>
              <a:buNone/>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On the other hand, Cluster 0 has a very few numbers of shopping malls. Therefore, neighborhoods in Cluster 0 are suitable for the construction of a new shopping mall because they have a little or no competition and there are high chances that the shopping mall will produce more profit for the client. However, Cluster 3 can also be taken into consideration as there are only few shopping malls there.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1159036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AFFDB0F-D9AC-48C1-BC95-A5B1747DF188}"/>
              </a:ext>
            </a:extLst>
          </p:cNvPr>
          <p:cNvSpPr>
            <a:spLocks noGrp="1"/>
          </p:cNvSpPr>
          <p:nvPr>
            <p:ph idx="4294967295"/>
          </p:nvPr>
        </p:nvSpPr>
        <p:spPr>
          <a:xfrm>
            <a:off x="0" y="2160588"/>
            <a:ext cx="8596313" cy="3881437"/>
          </a:xfrm>
        </p:spPr>
        <p:txBody>
          <a:bodyPr>
            <a:normAutofit/>
          </a:bodyPr>
          <a:lstStyle/>
          <a:p>
            <a:pPr marL="0" indent="0">
              <a:buNone/>
            </a:pPr>
            <a:r>
              <a:rPr lang="en-US" sz="6600" b="1" dirty="0"/>
              <a:t>            Thank You</a:t>
            </a:r>
          </a:p>
        </p:txBody>
      </p:sp>
    </p:spTree>
    <p:extLst>
      <p:ext uri="{BB962C8B-B14F-4D97-AF65-F5344CB8AC3E}">
        <p14:creationId xmlns:p14="http://schemas.microsoft.com/office/powerpoint/2010/main" val="6029690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D1D37-1524-40A2-87E6-D0AC57AB89F1}"/>
              </a:ext>
            </a:extLst>
          </p:cNvPr>
          <p:cNvSpPr>
            <a:spLocks noGrp="1"/>
          </p:cNvSpPr>
          <p:nvPr>
            <p:ph type="title"/>
          </p:nvPr>
        </p:nvSpPr>
        <p:spPr/>
        <p:txBody>
          <a:bodyPr/>
          <a:lstStyle/>
          <a:p>
            <a:pPr algn="ctr"/>
            <a:r>
              <a:rPr lang="en-US" b="1" dirty="0"/>
              <a:t>Introduction</a:t>
            </a:r>
          </a:p>
        </p:txBody>
      </p:sp>
      <p:sp>
        <p:nvSpPr>
          <p:cNvPr id="3" name="Content Placeholder 2">
            <a:extLst>
              <a:ext uri="{FF2B5EF4-FFF2-40B4-BE49-F238E27FC236}">
                <a16:creationId xmlns:a16="http://schemas.microsoft.com/office/drawing/2014/main" id="{E031D140-72C2-4ED4-A774-B62E1A398C41}"/>
              </a:ext>
            </a:extLst>
          </p:cNvPr>
          <p:cNvSpPr>
            <a:spLocks noGrp="1"/>
          </p:cNvSpPr>
          <p:nvPr>
            <p:ph idx="1"/>
          </p:nvPr>
        </p:nvSpPr>
        <p:spPr/>
        <p:txBody>
          <a:bodyPr>
            <a:normAutofit fontScale="77500" lnSpcReduction="20000"/>
          </a:bodyPr>
          <a:lstStyle/>
          <a:p>
            <a:pPr marL="0" indent="0">
              <a:buNone/>
            </a:pPr>
            <a:r>
              <a:rPr lang="en-US" sz="2000" dirty="0">
                <a:effectLst/>
                <a:ea typeface="Calibri" panose="020F0502020204030204" pitchFamily="34" charset="0"/>
              </a:rPr>
              <a:t>In a recent survey, shopping was considered as a great refreshment activity. Many people find that visiting a shopping mall is a great way to relax themselves during holidays and weekends. </a:t>
            </a:r>
          </a:p>
          <a:p>
            <a:pPr marL="0" indent="0">
              <a:buNone/>
            </a:pPr>
            <a:r>
              <a:rPr lang="en-US" sz="2000" dirty="0">
                <a:solidFill>
                  <a:srgbClr val="000000"/>
                </a:solidFill>
                <a:effectLst/>
                <a:ea typeface="Times New Roman" panose="02020603050405020304" pitchFamily="18" charset="0"/>
              </a:rPr>
              <a:t>Nowadays, if we look around, we find numerous people in shopping malls. This is because Shopping malls are a one-stop destination for people. They are very convenient as people</a:t>
            </a:r>
            <a:r>
              <a:rPr lang="en-US" sz="2000" dirty="0">
                <a:effectLst/>
                <a:ea typeface="Times New Roman" panose="02020603050405020304" pitchFamily="18" charset="0"/>
              </a:rPr>
              <a:t> can watch movies, dine at restaurants, do grocery shopping, play games and perform many such leisure activities all at one place.</a:t>
            </a:r>
          </a:p>
          <a:p>
            <a:pPr marL="0" indent="0">
              <a:buNone/>
            </a:pPr>
            <a:r>
              <a:rPr lang="en-US" sz="2000" dirty="0">
                <a:solidFill>
                  <a:srgbClr val="000000"/>
                </a:solidFill>
                <a:effectLst/>
                <a:ea typeface="Times New Roman" panose="02020603050405020304" pitchFamily="18" charset="0"/>
              </a:rPr>
              <a:t>Property builders take advantage of this fashion and build more shopping malls to satisfy the demands of people. As a result of this, there are numerous shopping malls in the city of Kuala Lumpur, Malaysia and numbers increase continuously. Shopping malls provide consistent rental incomes to property builders. </a:t>
            </a:r>
            <a:endParaRPr lang="en-US" sz="2000" dirty="0">
              <a:effectLst/>
              <a:ea typeface="Times New Roman" panose="02020603050405020304" pitchFamily="18" charset="0"/>
            </a:endParaRPr>
          </a:p>
          <a:p>
            <a:pPr marL="0" marR="0" indent="0">
              <a:lnSpc>
                <a:spcPts val="1800"/>
              </a:lnSpc>
              <a:spcBef>
                <a:spcPts val="0"/>
              </a:spcBef>
              <a:spcAft>
                <a:spcPts val="600"/>
              </a:spcAft>
              <a:buNone/>
            </a:pPr>
            <a:endParaRPr lang="en-US" sz="2000" dirty="0">
              <a:solidFill>
                <a:srgbClr val="000000"/>
              </a:solidFill>
              <a:effectLst/>
              <a:ea typeface="Times New Roman" panose="02020603050405020304" pitchFamily="18" charset="0"/>
            </a:endParaRPr>
          </a:p>
          <a:p>
            <a:pPr marL="0" marR="0" indent="0">
              <a:lnSpc>
                <a:spcPts val="1800"/>
              </a:lnSpc>
              <a:spcBef>
                <a:spcPts val="0"/>
              </a:spcBef>
              <a:spcAft>
                <a:spcPts val="600"/>
              </a:spcAft>
              <a:buNone/>
            </a:pPr>
            <a:r>
              <a:rPr lang="en-US" sz="2000" dirty="0">
                <a:solidFill>
                  <a:srgbClr val="000000"/>
                </a:solidFill>
                <a:effectLst/>
                <a:ea typeface="Times New Roman" panose="02020603050405020304" pitchFamily="18" charset="0"/>
              </a:rPr>
              <a:t>However, building a shopping mall requires many factors to be taken into consideration. One of the most important factor is the location of shopping mall. Location is the most important decision as it determines whether the mall will be success or a failure.</a:t>
            </a:r>
            <a:endParaRPr lang="en-US" sz="2000" dirty="0">
              <a:effectLst/>
              <a:ea typeface="Times New Roman" panose="02020603050405020304" pitchFamily="18" charset="0"/>
            </a:endParaRPr>
          </a:p>
          <a:p>
            <a:endParaRPr lang="en-US" dirty="0"/>
          </a:p>
        </p:txBody>
      </p:sp>
    </p:spTree>
    <p:extLst>
      <p:ext uri="{BB962C8B-B14F-4D97-AF65-F5344CB8AC3E}">
        <p14:creationId xmlns:p14="http://schemas.microsoft.com/office/powerpoint/2010/main" val="11600603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04C0D-9A19-442F-8445-7D815771F764}"/>
              </a:ext>
            </a:extLst>
          </p:cNvPr>
          <p:cNvSpPr>
            <a:spLocks noGrp="1"/>
          </p:cNvSpPr>
          <p:nvPr>
            <p:ph type="title"/>
          </p:nvPr>
        </p:nvSpPr>
        <p:spPr>
          <a:xfrm>
            <a:off x="738113" y="283929"/>
            <a:ext cx="8066253" cy="1278466"/>
          </a:xfrm>
        </p:spPr>
        <p:txBody>
          <a:bodyPr>
            <a:normAutofit/>
          </a:bodyPr>
          <a:lstStyle/>
          <a:p>
            <a:pPr algn="ctr"/>
            <a:r>
              <a:rPr lang="en-US" sz="4400" dirty="0"/>
              <a:t>Business Problem</a:t>
            </a:r>
          </a:p>
        </p:txBody>
      </p:sp>
      <p:sp>
        <p:nvSpPr>
          <p:cNvPr id="3" name="Content Placeholder 2">
            <a:extLst>
              <a:ext uri="{FF2B5EF4-FFF2-40B4-BE49-F238E27FC236}">
                <a16:creationId xmlns:a16="http://schemas.microsoft.com/office/drawing/2014/main" id="{329B51F5-A2C5-477A-AFFC-BD7BD82D721C}"/>
              </a:ext>
            </a:extLst>
          </p:cNvPr>
          <p:cNvSpPr>
            <a:spLocks noGrp="1"/>
          </p:cNvSpPr>
          <p:nvPr>
            <p:ph idx="1"/>
          </p:nvPr>
        </p:nvSpPr>
        <p:spPr>
          <a:xfrm>
            <a:off x="5510571" y="1811384"/>
            <a:ext cx="4513541" cy="5809348"/>
          </a:xfrm>
        </p:spPr>
        <p:txBody>
          <a:bodyPr/>
          <a:lstStyle/>
          <a:p>
            <a:pPr marL="0" marR="0" indent="0">
              <a:lnSpc>
                <a:spcPts val="1800"/>
              </a:lnSpc>
              <a:spcBef>
                <a:spcPts val="0"/>
              </a:spcBef>
              <a:spcAft>
                <a:spcPts val="600"/>
              </a:spcAft>
              <a:buNone/>
            </a:pPr>
            <a:endParaRPr lang="en-US" sz="2400" dirty="0">
              <a:solidFill>
                <a:srgbClr val="000000"/>
              </a:solidFill>
              <a:effectLst/>
              <a:latin typeface="Calibri" panose="020F0502020204030204" pitchFamily="34" charset="0"/>
              <a:ea typeface="Times New Roman" panose="02020603050405020304" pitchFamily="18" charset="0"/>
            </a:endParaRPr>
          </a:p>
          <a:p>
            <a:pPr marL="0" marR="0" indent="0">
              <a:lnSpc>
                <a:spcPts val="1800"/>
              </a:lnSpc>
              <a:spcBef>
                <a:spcPts val="0"/>
              </a:spcBef>
              <a:spcAft>
                <a:spcPts val="600"/>
              </a:spcAft>
              <a:buNone/>
            </a:pPr>
            <a:r>
              <a:rPr lang="en-US" sz="2000" dirty="0">
                <a:solidFill>
                  <a:srgbClr val="000000"/>
                </a:solidFill>
                <a:effectLst/>
                <a:latin typeface="Calibri" panose="020F0502020204030204" pitchFamily="34" charset="0"/>
                <a:ea typeface="Times New Roman" panose="02020603050405020304" pitchFamily="18" charset="0"/>
              </a:rPr>
              <a:t>The main objective of this capstone project is to </a:t>
            </a:r>
            <a:r>
              <a:rPr lang="en-US" sz="2000" dirty="0" err="1">
                <a:solidFill>
                  <a:srgbClr val="000000"/>
                </a:solidFill>
                <a:effectLst/>
                <a:latin typeface="Calibri" panose="020F0502020204030204" pitchFamily="34" charset="0"/>
                <a:ea typeface="Times New Roman" panose="02020603050405020304" pitchFamily="18" charset="0"/>
              </a:rPr>
              <a:t>analyse</a:t>
            </a:r>
            <a:r>
              <a:rPr lang="en-US" sz="2000" dirty="0">
                <a:solidFill>
                  <a:srgbClr val="000000"/>
                </a:solidFill>
                <a:effectLst/>
                <a:latin typeface="Calibri" panose="020F0502020204030204" pitchFamily="34" charset="0"/>
                <a:ea typeface="Times New Roman" panose="02020603050405020304" pitchFamily="18" charset="0"/>
              </a:rPr>
              <a:t> and select the best location to open a shopping mall in the city of Kuala Lumpur, Malaysia. </a:t>
            </a:r>
          </a:p>
          <a:p>
            <a:pPr marL="0" marR="0" indent="0">
              <a:lnSpc>
                <a:spcPts val="1800"/>
              </a:lnSpc>
              <a:spcBef>
                <a:spcPts val="0"/>
              </a:spcBef>
              <a:spcAft>
                <a:spcPts val="600"/>
              </a:spcAft>
              <a:buNone/>
            </a:pPr>
            <a:endParaRPr lang="en-US" sz="2000" dirty="0">
              <a:effectLst/>
              <a:latin typeface="Times New Roman" panose="02020603050405020304" pitchFamily="18" charset="0"/>
              <a:ea typeface="Times New Roman" panose="02020603050405020304" pitchFamily="18" charset="0"/>
            </a:endParaRPr>
          </a:p>
          <a:p>
            <a:pPr marL="0" marR="0" indent="0">
              <a:lnSpc>
                <a:spcPts val="1800"/>
              </a:lnSpc>
              <a:spcBef>
                <a:spcPts val="0"/>
              </a:spcBef>
              <a:spcAft>
                <a:spcPts val="600"/>
              </a:spcAft>
              <a:buNone/>
            </a:pPr>
            <a:r>
              <a:rPr lang="en-US" sz="2000" dirty="0">
                <a:solidFill>
                  <a:srgbClr val="000000"/>
                </a:solidFill>
                <a:effectLst/>
                <a:latin typeface="Calibri" panose="020F0502020204030204" pitchFamily="34" charset="0"/>
                <a:ea typeface="Times New Roman" panose="02020603050405020304" pitchFamily="18" charset="0"/>
              </a:rPr>
              <a:t>We will use data science methodology and machine learning technique like clustering and segmentation to achieve our goal. This project aims to answer the business question : In the city of Kuala Lumpur, if a builder wants to open a shopping mall, where would you suggest him to open it? </a:t>
            </a:r>
            <a:endParaRPr lang="en-US" sz="2000" dirty="0">
              <a:effectLst/>
              <a:latin typeface="Times New Roman" panose="02020603050405020304" pitchFamily="18" charset="0"/>
              <a:ea typeface="Times New Roman" panose="02020603050405020304" pitchFamily="18" charset="0"/>
            </a:endParaRPr>
          </a:p>
          <a:p>
            <a:endParaRPr lang="en-US" dirty="0"/>
          </a:p>
        </p:txBody>
      </p:sp>
      <p:sp>
        <p:nvSpPr>
          <p:cNvPr id="7" name="Text Placeholder 6">
            <a:extLst>
              <a:ext uri="{FF2B5EF4-FFF2-40B4-BE49-F238E27FC236}">
                <a16:creationId xmlns:a16="http://schemas.microsoft.com/office/drawing/2014/main" id="{1FE632D1-4BC2-4550-A136-6A815D51C8EC}"/>
              </a:ext>
            </a:extLst>
          </p:cNvPr>
          <p:cNvSpPr>
            <a:spLocks noGrp="1"/>
          </p:cNvSpPr>
          <p:nvPr>
            <p:ph type="body" sz="half" idx="2"/>
          </p:nvPr>
        </p:nvSpPr>
        <p:spPr/>
        <p:txBody>
          <a:bodyPr/>
          <a:lstStyle/>
          <a:p>
            <a:endParaRPr lang="en-US"/>
          </a:p>
        </p:txBody>
      </p:sp>
      <p:pic>
        <p:nvPicPr>
          <p:cNvPr id="5" name="Picture 4">
            <a:extLst>
              <a:ext uri="{FF2B5EF4-FFF2-40B4-BE49-F238E27FC236}">
                <a16:creationId xmlns:a16="http://schemas.microsoft.com/office/drawing/2014/main" id="{9701EF35-555C-423C-A8C6-A52B6308CC59}"/>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41030" y="2055223"/>
            <a:ext cx="4833237" cy="3491173"/>
          </a:xfrm>
          <a:prstGeom prst="rect">
            <a:avLst/>
          </a:prstGeom>
        </p:spPr>
      </p:pic>
      <p:sp>
        <p:nvSpPr>
          <p:cNvPr id="6" name="TextBox 5">
            <a:extLst>
              <a:ext uri="{FF2B5EF4-FFF2-40B4-BE49-F238E27FC236}">
                <a16:creationId xmlns:a16="http://schemas.microsoft.com/office/drawing/2014/main" id="{B5A763BF-F87B-4B75-A1B9-0C91EEDCBC0B}"/>
              </a:ext>
            </a:extLst>
          </p:cNvPr>
          <p:cNvSpPr txBox="1"/>
          <p:nvPr/>
        </p:nvSpPr>
        <p:spPr>
          <a:xfrm>
            <a:off x="738113" y="6858000"/>
            <a:ext cx="10715773" cy="230832"/>
          </a:xfrm>
          <a:prstGeom prst="rect">
            <a:avLst/>
          </a:prstGeom>
          <a:noFill/>
        </p:spPr>
        <p:txBody>
          <a:bodyPr wrap="square" rtlCol="0">
            <a:spAutoFit/>
          </a:bodyPr>
          <a:lstStyle/>
          <a:p>
            <a:r>
              <a:rPr lang="en-US" sz="900">
                <a:hlinkClick r:id="rId3" tooltip="https://commons.wikimedia.org/wiki/File:Krakow_Shopping_mall_(interior),_Pawia_street,_Krakow,_Poland.jpg"/>
              </a:rPr>
              <a:t>This Photo</a:t>
            </a:r>
            <a:r>
              <a:rPr lang="en-US" sz="900"/>
              <a:t> by Unknown Author is licensed under </a:t>
            </a:r>
            <a:r>
              <a:rPr lang="en-US" sz="900">
                <a:hlinkClick r:id="rId4" tooltip="https://creativecommons.org/licenses/by-sa/3.0/"/>
              </a:rPr>
              <a:t>CC BY-SA</a:t>
            </a:r>
            <a:endParaRPr lang="en-US" sz="900"/>
          </a:p>
        </p:txBody>
      </p:sp>
    </p:spTree>
    <p:extLst>
      <p:ext uri="{BB962C8B-B14F-4D97-AF65-F5344CB8AC3E}">
        <p14:creationId xmlns:p14="http://schemas.microsoft.com/office/powerpoint/2010/main" val="37852445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B8F47-3406-4D06-BAC4-08BA2172D47F}"/>
              </a:ext>
            </a:extLst>
          </p:cNvPr>
          <p:cNvSpPr>
            <a:spLocks noGrp="1"/>
          </p:cNvSpPr>
          <p:nvPr>
            <p:ph type="title"/>
          </p:nvPr>
        </p:nvSpPr>
        <p:spPr>
          <a:xfrm>
            <a:off x="677334" y="267688"/>
            <a:ext cx="8596668" cy="1320800"/>
          </a:xfrm>
        </p:spPr>
        <p:txBody>
          <a:bodyPr/>
          <a:lstStyle/>
          <a:p>
            <a:pPr algn="ctr"/>
            <a:r>
              <a:rPr lang="en-US" dirty="0"/>
              <a:t>Data</a:t>
            </a:r>
          </a:p>
        </p:txBody>
      </p:sp>
      <p:sp>
        <p:nvSpPr>
          <p:cNvPr id="3" name="Content Placeholder 2">
            <a:extLst>
              <a:ext uri="{FF2B5EF4-FFF2-40B4-BE49-F238E27FC236}">
                <a16:creationId xmlns:a16="http://schemas.microsoft.com/office/drawing/2014/main" id="{014FFA39-C3A5-4C85-9384-253108BA8649}"/>
              </a:ext>
            </a:extLst>
          </p:cNvPr>
          <p:cNvSpPr>
            <a:spLocks noGrp="1"/>
          </p:cNvSpPr>
          <p:nvPr>
            <p:ph idx="1"/>
          </p:nvPr>
        </p:nvSpPr>
        <p:spPr>
          <a:xfrm>
            <a:off x="677334" y="1001486"/>
            <a:ext cx="8596668" cy="4726368"/>
          </a:xfrm>
        </p:spPr>
        <p:txBody>
          <a:bodyPr/>
          <a:lstStyle/>
          <a:p>
            <a:pPr marL="0" marR="0" indent="0">
              <a:lnSpc>
                <a:spcPts val="1800"/>
              </a:lnSpc>
              <a:spcBef>
                <a:spcPts val="0"/>
              </a:spcBef>
              <a:spcAft>
                <a:spcPts val="600"/>
              </a:spcAft>
              <a:buNone/>
            </a:pPr>
            <a:r>
              <a:rPr lang="en-US" sz="1800" dirty="0">
                <a:solidFill>
                  <a:srgbClr val="000000"/>
                </a:solidFill>
                <a:effectLst/>
                <a:latin typeface="Calibri" panose="020F0502020204030204" pitchFamily="34" charset="0"/>
                <a:ea typeface="Times New Roman" panose="02020603050405020304" pitchFamily="18" charset="0"/>
              </a:rPr>
              <a:t>To provide a solution to the problem, we will need the data:</a:t>
            </a:r>
            <a:endParaRPr lang="en-US" sz="1800" dirty="0">
              <a:effectLst/>
              <a:latin typeface="Times New Roman" panose="02020603050405020304" pitchFamily="18" charset="0"/>
              <a:ea typeface="Times New Roman" panose="02020603050405020304" pitchFamily="18" charset="0"/>
            </a:endParaRPr>
          </a:p>
          <a:p>
            <a:pPr marL="342900" marR="0" lvl="0" indent="-342900">
              <a:lnSpc>
                <a:spcPts val="1800"/>
              </a:lnSpc>
              <a:spcBef>
                <a:spcPts val="0"/>
              </a:spcBef>
              <a:spcAft>
                <a:spcPts val="600"/>
              </a:spcAft>
              <a:buFont typeface="+mj-lt"/>
              <a:buAutoNum type="arabicPeriod"/>
            </a:pPr>
            <a:r>
              <a:rPr lang="en-US" sz="1800" dirty="0">
                <a:solidFill>
                  <a:srgbClr val="000000"/>
                </a:solidFill>
                <a:effectLst/>
                <a:latin typeface="Calibri" panose="020F0502020204030204" pitchFamily="34" charset="0"/>
                <a:ea typeface="Times New Roman" panose="02020603050405020304" pitchFamily="18" charset="0"/>
              </a:rPr>
              <a:t>List of neighborhoods in the city of Kuala Lumpur, capital of Malaysia, a country in South-East Asia.</a:t>
            </a:r>
            <a:endParaRPr lang="en-US" sz="1800" dirty="0">
              <a:effectLst/>
              <a:latin typeface="Times New Roman" panose="02020603050405020304" pitchFamily="18" charset="0"/>
              <a:ea typeface="Times New Roman" panose="02020603050405020304" pitchFamily="18" charset="0"/>
            </a:endParaRPr>
          </a:p>
          <a:p>
            <a:pPr marL="342900" marR="0" lvl="0" indent="-342900">
              <a:lnSpc>
                <a:spcPts val="1800"/>
              </a:lnSpc>
              <a:spcBef>
                <a:spcPts val="0"/>
              </a:spcBef>
              <a:spcAft>
                <a:spcPts val="600"/>
              </a:spcAft>
              <a:buFont typeface="+mj-lt"/>
              <a:buAutoNum type="arabicPeriod"/>
            </a:pPr>
            <a:r>
              <a:rPr lang="en-US" sz="1800" dirty="0">
                <a:solidFill>
                  <a:srgbClr val="000000"/>
                </a:solidFill>
                <a:effectLst/>
                <a:latin typeface="Calibri" panose="020F0502020204030204" pitchFamily="34" charset="0"/>
                <a:ea typeface="Times New Roman" panose="02020603050405020304" pitchFamily="18" charset="0"/>
              </a:rPr>
              <a:t>Geographical coordinates (Latitude and Longitude) of these neighborhoods in order to plot map and get venue data associated to these neighborhoods</a:t>
            </a:r>
            <a:endParaRPr lang="en-US" sz="1800" dirty="0">
              <a:effectLst/>
              <a:latin typeface="Times New Roman" panose="02020603050405020304" pitchFamily="18" charset="0"/>
              <a:ea typeface="Times New Roman" panose="02020603050405020304" pitchFamily="18" charset="0"/>
            </a:endParaRPr>
          </a:p>
          <a:p>
            <a:pPr marL="342900" marR="0" lvl="0" indent="-342900">
              <a:lnSpc>
                <a:spcPts val="1800"/>
              </a:lnSpc>
              <a:spcBef>
                <a:spcPts val="0"/>
              </a:spcBef>
              <a:spcAft>
                <a:spcPts val="600"/>
              </a:spcAft>
              <a:buFont typeface="+mj-lt"/>
              <a:buAutoNum type="arabicPeriod"/>
            </a:pPr>
            <a:r>
              <a:rPr lang="en-US" sz="1800" dirty="0">
                <a:solidFill>
                  <a:srgbClr val="000000"/>
                </a:solidFill>
                <a:effectLst/>
                <a:latin typeface="Calibri" panose="020F0502020204030204" pitchFamily="34" charset="0"/>
                <a:ea typeface="Times New Roman" panose="02020603050405020304" pitchFamily="18" charset="0"/>
              </a:rPr>
              <a:t>Venue data with respect to each neighborhood, particularly of shopping malls. This data will be used to cluster neighborhoods</a:t>
            </a:r>
          </a:p>
          <a:p>
            <a:pPr marL="342900" marR="0" lvl="0" indent="-342900">
              <a:lnSpc>
                <a:spcPts val="1800"/>
              </a:lnSpc>
              <a:spcBef>
                <a:spcPts val="0"/>
              </a:spcBef>
              <a:spcAft>
                <a:spcPts val="600"/>
              </a:spcAft>
              <a:buFont typeface="+mj-lt"/>
              <a:buAutoNum type="arabicPeriod"/>
            </a:pPr>
            <a:endParaRPr lang="en-US" sz="1800" dirty="0">
              <a:effectLst/>
              <a:latin typeface="Times New Roman" panose="02020603050405020304" pitchFamily="18" charset="0"/>
              <a:ea typeface="Times New Roman" panose="02020603050405020304" pitchFamily="18" charset="0"/>
            </a:endParaRPr>
          </a:p>
          <a:p>
            <a:endParaRPr lang="en-US" dirty="0"/>
          </a:p>
        </p:txBody>
      </p:sp>
      <p:pic>
        <p:nvPicPr>
          <p:cNvPr id="4" name="Picture 3">
            <a:extLst>
              <a:ext uri="{FF2B5EF4-FFF2-40B4-BE49-F238E27FC236}">
                <a16:creationId xmlns:a16="http://schemas.microsoft.com/office/drawing/2014/main" id="{68775628-3682-43E6-BB77-1B7EA4BD03C2}"/>
              </a:ext>
            </a:extLst>
          </p:cNvPr>
          <p:cNvPicPr>
            <a:picLocks noChangeAspect="1"/>
          </p:cNvPicPr>
          <p:nvPr/>
        </p:nvPicPr>
        <p:blipFill>
          <a:blip r:embed="rId2"/>
          <a:stretch>
            <a:fillRect/>
          </a:stretch>
        </p:blipFill>
        <p:spPr>
          <a:xfrm>
            <a:off x="2246811" y="3099515"/>
            <a:ext cx="5730239" cy="3362137"/>
          </a:xfrm>
          <a:prstGeom prst="rect">
            <a:avLst/>
          </a:prstGeom>
        </p:spPr>
      </p:pic>
    </p:spTree>
    <p:extLst>
      <p:ext uri="{BB962C8B-B14F-4D97-AF65-F5344CB8AC3E}">
        <p14:creationId xmlns:p14="http://schemas.microsoft.com/office/powerpoint/2010/main" val="20545905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E35B3-9E3F-4E87-86B8-69A94C036B9D}"/>
              </a:ext>
            </a:extLst>
          </p:cNvPr>
          <p:cNvSpPr>
            <a:spLocks noGrp="1"/>
          </p:cNvSpPr>
          <p:nvPr>
            <p:ph type="title"/>
          </p:nvPr>
        </p:nvSpPr>
        <p:spPr>
          <a:xfrm>
            <a:off x="677334" y="166695"/>
            <a:ext cx="8596668" cy="1320800"/>
          </a:xfrm>
        </p:spPr>
        <p:txBody>
          <a:bodyPr/>
          <a:lstStyle/>
          <a:p>
            <a:pPr algn="ctr"/>
            <a:r>
              <a:rPr lang="en-US" dirty="0"/>
              <a:t>Approach</a:t>
            </a:r>
          </a:p>
        </p:txBody>
      </p:sp>
      <p:sp>
        <p:nvSpPr>
          <p:cNvPr id="3" name="Content Placeholder 2">
            <a:extLst>
              <a:ext uri="{FF2B5EF4-FFF2-40B4-BE49-F238E27FC236}">
                <a16:creationId xmlns:a16="http://schemas.microsoft.com/office/drawing/2014/main" id="{F161D886-33A3-4702-A6B4-76D8351B589B}"/>
              </a:ext>
            </a:extLst>
          </p:cNvPr>
          <p:cNvSpPr>
            <a:spLocks noGrp="1"/>
          </p:cNvSpPr>
          <p:nvPr>
            <p:ph idx="1"/>
          </p:nvPr>
        </p:nvSpPr>
        <p:spPr>
          <a:xfrm>
            <a:off x="677334" y="891925"/>
            <a:ext cx="8596668" cy="4722013"/>
          </a:xfrm>
        </p:spPr>
        <p:txBody>
          <a:bodyPr/>
          <a:lstStyle/>
          <a:p>
            <a:r>
              <a:rPr lang="en-US" dirty="0"/>
              <a:t>Fetching Venue data for every neighborhood</a:t>
            </a:r>
          </a:p>
          <a:p>
            <a:endParaRPr lang="en-US" dirty="0"/>
          </a:p>
          <a:p>
            <a:endParaRPr lang="en-US" dirty="0"/>
          </a:p>
          <a:p>
            <a:endParaRPr lang="en-US" dirty="0"/>
          </a:p>
          <a:p>
            <a:endParaRPr lang="en-US" dirty="0"/>
          </a:p>
          <a:p>
            <a:endParaRPr lang="en-US" dirty="0"/>
          </a:p>
          <a:p>
            <a:endParaRPr lang="en-US" dirty="0"/>
          </a:p>
          <a:p>
            <a:pPr marL="0" indent="0">
              <a:buNone/>
            </a:pPr>
            <a:endParaRPr lang="en-US" dirty="0"/>
          </a:p>
          <a:p>
            <a:r>
              <a:rPr lang="en-US" dirty="0"/>
              <a:t>Merging Data </a:t>
            </a:r>
          </a:p>
          <a:p>
            <a:pPr marL="0" indent="0">
              <a:buNone/>
            </a:pPr>
            <a:endParaRPr lang="en-US" dirty="0"/>
          </a:p>
        </p:txBody>
      </p:sp>
      <p:pic>
        <p:nvPicPr>
          <p:cNvPr id="5" name="Picture 4">
            <a:extLst>
              <a:ext uri="{FF2B5EF4-FFF2-40B4-BE49-F238E27FC236}">
                <a16:creationId xmlns:a16="http://schemas.microsoft.com/office/drawing/2014/main" id="{D430122B-0C1D-4178-A5E2-59141CBE64A5}"/>
              </a:ext>
            </a:extLst>
          </p:cNvPr>
          <p:cNvPicPr>
            <a:picLocks noChangeAspect="1"/>
          </p:cNvPicPr>
          <p:nvPr/>
        </p:nvPicPr>
        <p:blipFill>
          <a:blip r:embed="rId2"/>
          <a:stretch>
            <a:fillRect/>
          </a:stretch>
        </p:blipFill>
        <p:spPr>
          <a:xfrm>
            <a:off x="1367245" y="1282401"/>
            <a:ext cx="6997153" cy="2629650"/>
          </a:xfrm>
          <a:prstGeom prst="rect">
            <a:avLst/>
          </a:prstGeom>
        </p:spPr>
      </p:pic>
      <p:pic>
        <p:nvPicPr>
          <p:cNvPr id="6" name="Picture 5">
            <a:extLst>
              <a:ext uri="{FF2B5EF4-FFF2-40B4-BE49-F238E27FC236}">
                <a16:creationId xmlns:a16="http://schemas.microsoft.com/office/drawing/2014/main" id="{A5BB52B5-06DB-4460-81AE-272DF724CB58}"/>
              </a:ext>
            </a:extLst>
          </p:cNvPr>
          <p:cNvPicPr>
            <a:picLocks noChangeAspect="1"/>
          </p:cNvPicPr>
          <p:nvPr/>
        </p:nvPicPr>
        <p:blipFill>
          <a:blip r:embed="rId3"/>
          <a:stretch>
            <a:fillRect/>
          </a:stretch>
        </p:blipFill>
        <p:spPr>
          <a:xfrm>
            <a:off x="1350454" y="4519156"/>
            <a:ext cx="6997153" cy="1608264"/>
          </a:xfrm>
          <a:prstGeom prst="rect">
            <a:avLst/>
          </a:prstGeom>
        </p:spPr>
      </p:pic>
    </p:spTree>
    <p:extLst>
      <p:ext uri="{BB962C8B-B14F-4D97-AF65-F5344CB8AC3E}">
        <p14:creationId xmlns:p14="http://schemas.microsoft.com/office/powerpoint/2010/main" val="25445932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28F6665-AC4B-457B-86E0-5D1F2DBA5DDA}"/>
              </a:ext>
            </a:extLst>
          </p:cNvPr>
          <p:cNvSpPr>
            <a:spLocks noGrp="1"/>
          </p:cNvSpPr>
          <p:nvPr>
            <p:ph idx="4294967295"/>
          </p:nvPr>
        </p:nvSpPr>
        <p:spPr>
          <a:xfrm>
            <a:off x="0" y="698500"/>
            <a:ext cx="8596313" cy="3879850"/>
          </a:xfrm>
        </p:spPr>
        <p:txBody>
          <a:bodyPr/>
          <a:lstStyle/>
          <a:p>
            <a:r>
              <a:rPr lang="en-US" dirty="0"/>
              <a:t>Applying Clustering</a:t>
            </a:r>
          </a:p>
          <a:p>
            <a:endParaRPr lang="en-US" dirty="0"/>
          </a:p>
        </p:txBody>
      </p:sp>
      <p:pic>
        <p:nvPicPr>
          <p:cNvPr id="4" name="Picture 3">
            <a:extLst>
              <a:ext uri="{FF2B5EF4-FFF2-40B4-BE49-F238E27FC236}">
                <a16:creationId xmlns:a16="http://schemas.microsoft.com/office/drawing/2014/main" id="{7DF58127-CC4F-46CC-A5E6-CC8C40F1B3DF}"/>
              </a:ext>
            </a:extLst>
          </p:cNvPr>
          <p:cNvPicPr>
            <a:picLocks noChangeAspect="1"/>
          </p:cNvPicPr>
          <p:nvPr/>
        </p:nvPicPr>
        <p:blipFill>
          <a:blip r:embed="rId2"/>
          <a:stretch>
            <a:fillRect/>
          </a:stretch>
        </p:blipFill>
        <p:spPr>
          <a:xfrm>
            <a:off x="1105989" y="1126059"/>
            <a:ext cx="7210697" cy="1746340"/>
          </a:xfrm>
          <a:prstGeom prst="rect">
            <a:avLst/>
          </a:prstGeom>
        </p:spPr>
      </p:pic>
      <p:pic>
        <p:nvPicPr>
          <p:cNvPr id="6" name="Picture 5">
            <a:extLst>
              <a:ext uri="{FF2B5EF4-FFF2-40B4-BE49-F238E27FC236}">
                <a16:creationId xmlns:a16="http://schemas.microsoft.com/office/drawing/2014/main" id="{3EF8EFB7-A451-49CF-A511-F5F97D479C0D}"/>
              </a:ext>
            </a:extLst>
          </p:cNvPr>
          <p:cNvPicPr>
            <a:picLocks noChangeAspect="1"/>
          </p:cNvPicPr>
          <p:nvPr/>
        </p:nvPicPr>
        <p:blipFill>
          <a:blip r:embed="rId3"/>
          <a:stretch>
            <a:fillRect/>
          </a:stretch>
        </p:blipFill>
        <p:spPr>
          <a:xfrm>
            <a:off x="2350271" y="3118218"/>
            <a:ext cx="4850674" cy="3321221"/>
          </a:xfrm>
          <a:prstGeom prst="rect">
            <a:avLst/>
          </a:prstGeom>
        </p:spPr>
      </p:pic>
    </p:spTree>
    <p:extLst>
      <p:ext uri="{BB962C8B-B14F-4D97-AF65-F5344CB8AC3E}">
        <p14:creationId xmlns:p14="http://schemas.microsoft.com/office/powerpoint/2010/main" val="42372288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5E53E-8147-4A0F-B5EC-88024B155C8A}"/>
              </a:ext>
            </a:extLst>
          </p:cNvPr>
          <p:cNvSpPr>
            <a:spLocks noGrp="1"/>
          </p:cNvSpPr>
          <p:nvPr>
            <p:ph type="title"/>
          </p:nvPr>
        </p:nvSpPr>
        <p:spPr/>
        <p:txBody>
          <a:bodyPr>
            <a:normAutofit fontScale="90000"/>
          </a:bodyPr>
          <a:lstStyle/>
          <a:p>
            <a:pPr algn="ctr"/>
            <a:r>
              <a:rPr lang="en-US" sz="3100" dirty="0"/>
              <a:t>Cluster 0</a:t>
            </a:r>
            <a:br>
              <a:rPr lang="en-US" sz="2800" dirty="0"/>
            </a:br>
            <a:br>
              <a:rPr lang="en-US" sz="2800" dirty="0"/>
            </a:br>
            <a:endParaRPr lang="en-US" sz="2800" dirty="0"/>
          </a:p>
        </p:txBody>
      </p:sp>
      <p:sp>
        <p:nvSpPr>
          <p:cNvPr id="3" name="Content Placeholder 2">
            <a:extLst>
              <a:ext uri="{FF2B5EF4-FFF2-40B4-BE49-F238E27FC236}">
                <a16:creationId xmlns:a16="http://schemas.microsoft.com/office/drawing/2014/main" id="{64083F37-2A76-4D4A-AE82-32896980E803}"/>
              </a:ext>
            </a:extLst>
          </p:cNvPr>
          <p:cNvSpPr>
            <a:spLocks noGrp="1"/>
          </p:cNvSpPr>
          <p:nvPr>
            <p:ph idx="1"/>
          </p:nvPr>
        </p:nvSpPr>
        <p:spPr/>
        <p:txBody>
          <a:bodyPr/>
          <a:lstStyle/>
          <a:p>
            <a:pPr marL="0" indent="0">
              <a:buNone/>
            </a:pPr>
            <a:endParaRPr lang="en-US" dirty="0"/>
          </a:p>
        </p:txBody>
      </p:sp>
      <p:pic>
        <p:nvPicPr>
          <p:cNvPr id="4" name="Picture 3">
            <a:extLst>
              <a:ext uri="{FF2B5EF4-FFF2-40B4-BE49-F238E27FC236}">
                <a16:creationId xmlns:a16="http://schemas.microsoft.com/office/drawing/2014/main" id="{DDE9E2D2-450E-47F4-81DA-8A14A6970A8A}"/>
              </a:ext>
            </a:extLst>
          </p:cNvPr>
          <p:cNvPicPr>
            <a:picLocks noChangeAspect="1"/>
          </p:cNvPicPr>
          <p:nvPr/>
        </p:nvPicPr>
        <p:blipFill>
          <a:blip r:embed="rId2"/>
          <a:stretch>
            <a:fillRect/>
          </a:stretch>
        </p:blipFill>
        <p:spPr>
          <a:xfrm>
            <a:off x="1705722" y="1592217"/>
            <a:ext cx="6255071" cy="4788146"/>
          </a:xfrm>
          <a:prstGeom prst="rect">
            <a:avLst/>
          </a:prstGeom>
        </p:spPr>
      </p:pic>
    </p:spTree>
    <p:extLst>
      <p:ext uri="{BB962C8B-B14F-4D97-AF65-F5344CB8AC3E}">
        <p14:creationId xmlns:p14="http://schemas.microsoft.com/office/powerpoint/2010/main" val="14580050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EAAD-FD8B-4448-B24C-02D8754B69A8}"/>
              </a:ext>
            </a:extLst>
          </p:cNvPr>
          <p:cNvSpPr>
            <a:spLocks noGrp="1"/>
          </p:cNvSpPr>
          <p:nvPr>
            <p:ph type="title"/>
          </p:nvPr>
        </p:nvSpPr>
        <p:spPr/>
        <p:txBody>
          <a:bodyPr>
            <a:normAutofit/>
          </a:bodyPr>
          <a:lstStyle/>
          <a:p>
            <a:pPr algn="ctr"/>
            <a:r>
              <a:rPr lang="en-US" sz="2800" dirty="0"/>
              <a:t>Cluster 1</a:t>
            </a:r>
          </a:p>
        </p:txBody>
      </p:sp>
      <p:sp>
        <p:nvSpPr>
          <p:cNvPr id="3" name="Content Placeholder 2">
            <a:extLst>
              <a:ext uri="{FF2B5EF4-FFF2-40B4-BE49-F238E27FC236}">
                <a16:creationId xmlns:a16="http://schemas.microsoft.com/office/drawing/2014/main" id="{1CE7BED7-94C4-4589-BEF0-3588212D85EA}"/>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05D5D3E6-5E4A-4D45-A849-A0A84A7FDB8C}"/>
              </a:ext>
            </a:extLst>
          </p:cNvPr>
          <p:cNvPicPr>
            <a:picLocks noChangeAspect="1"/>
          </p:cNvPicPr>
          <p:nvPr/>
        </p:nvPicPr>
        <p:blipFill>
          <a:blip r:embed="rId2"/>
          <a:stretch>
            <a:fillRect/>
          </a:stretch>
        </p:blipFill>
        <p:spPr>
          <a:xfrm>
            <a:off x="1024333" y="1736273"/>
            <a:ext cx="8415759" cy="3880773"/>
          </a:xfrm>
          <a:prstGeom prst="rect">
            <a:avLst/>
          </a:prstGeom>
        </p:spPr>
      </p:pic>
    </p:spTree>
    <p:extLst>
      <p:ext uri="{BB962C8B-B14F-4D97-AF65-F5344CB8AC3E}">
        <p14:creationId xmlns:p14="http://schemas.microsoft.com/office/powerpoint/2010/main" val="23438609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77062-6693-4F99-93DE-3B14D71F0C8D}"/>
              </a:ext>
            </a:extLst>
          </p:cNvPr>
          <p:cNvSpPr>
            <a:spLocks noGrp="1"/>
          </p:cNvSpPr>
          <p:nvPr>
            <p:ph type="title"/>
          </p:nvPr>
        </p:nvSpPr>
        <p:spPr/>
        <p:txBody>
          <a:bodyPr>
            <a:normAutofit/>
          </a:bodyPr>
          <a:lstStyle/>
          <a:p>
            <a:pPr algn="ctr"/>
            <a:r>
              <a:rPr lang="en-US" sz="2800" dirty="0"/>
              <a:t>Cluster 2</a:t>
            </a:r>
            <a:br>
              <a:rPr lang="en-US" sz="2800" dirty="0"/>
            </a:br>
            <a:endParaRPr lang="en-US" sz="2800" dirty="0"/>
          </a:p>
        </p:txBody>
      </p:sp>
      <p:sp>
        <p:nvSpPr>
          <p:cNvPr id="3" name="Content Placeholder 2">
            <a:extLst>
              <a:ext uri="{FF2B5EF4-FFF2-40B4-BE49-F238E27FC236}">
                <a16:creationId xmlns:a16="http://schemas.microsoft.com/office/drawing/2014/main" id="{5229D9BC-0C2F-477C-BE0E-74AA19157BF6}"/>
              </a:ext>
            </a:extLst>
          </p:cNvPr>
          <p:cNvSpPr>
            <a:spLocks noGrp="1"/>
          </p:cNvSpPr>
          <p:nvPr>
            <p:ph idx="1"/>
          </p:nvPr>
        </p:nvSpPr>
        <p:spPr/>
        <p:txBody>
          <a:bodyPr/>
          <a:lstStyle/>
          <a:p>
            <a:pPr marL="0" indent="0">
              <a:buNone/>
            </a:pPr>
            <a:endParaRPr lang="en-US" dirty="0"/>
          </a:p>
        </p:txBody>
      </p:sp>
      <p:pic>
        <p:nvPicPr>
          <p:cNvPr id="4" name="Picture 3">
            <a:extLst>
              <a:ext uri="{FF2B5EF4-FFF2-40B4-BE49-F238E27FC236}">
                <a16:creationId xmlns:a16="http://schemas.microsoft.com/office/drawing/2014/main" id="{6B90600B-E161-43C4-94FA-109F9BA10FAA}"/>
              </a:ext>
            </a:extLst>
          </p:cNvPr>
          <p:cNvPicPr>
            <a:picLocks noChangeAspect="1"/>
          </p:cNvPicPr>
          <p:nvPr/>
        </p:nvPicPr>
        <p:blipFill>
          <a:blip r:embed="rId2"/>
          <a:stretch>
            <a:fillRect/>
          </a:stretch>
        </p:blipFill>
        <p:spPr>
          <a:xfrm>
            <a:off x="1831987" y="1337630"/>
            <a:ext cx="6559887" cy="5175516"/>
          </a:xfrm>
          <a:prstGeom prst="rect">
            <a:avLst/>
          </a:prstGeom>
        </p:spPr>
      </p:pic>
    </p:spTree>
    <p:extLst>
      <p:ext uri="{BB962C8B-B14F-4D97-AF65-F5344CB8AC3E}">
        <p14:creationId xmlns:p14="http://schemas.microsoft.com/office/powerpoint/2010/main" val="971549035"/>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63</TotalTime>
  <Words>547</Words>
  <Application>Microsoft Office PowerPoint</Application>
  <PresentationFormat>Widescreen</PresentationFormat>
  <Paragraphs>42</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Times New Roman</vt:lpstr>
      <vt:lpstr>Trebuchet MS</vt:lpstr>
      <vt:lpstr>Wingdings 3</vt:lpstr>
      <vt:lpstr>Facet</vt:lpstr>
      <vt:lpstr>PowerPoint Presentation</vt:lpstr>
      <vt:lpstr>Introduction</vt:lpstr>
      <vt:lpstr>Business Problem</vt:lpstr>
      <vt:lpstr>Data</vt:lpstr>
      <vt:lpstr>Approach</vt:lpstr>
      <vt:lpstr>PowerPoint Presentation</vt:lpstr>
      <vt:lpstr>Cluster 0  </vt:lpstr>
      <vt:lpstr>Cluster 1</vt:lpstr>
      <vt:lpstr>Cluster 2 </vt:lpstr>
      <vt:lpstr>Cluster 3</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IBM Applied Data Science Capstone Project</dc:title>
  <dc:creator>Sanskriti Tiwari</dc:creator>
  <cp:lastModifiedBy>Sanskriti Tiwari</cp:lastModifiedBy>
  <cp:revision>8</cp:revision>
  <dcterms:created xsi:type="dcterms:W3CDTF">2020-08-12T05:29:30Z</dcterms:created>
  <dcterms:modified xsi:type="dcterms:W3CDTF">2020-08-12T06:32:50Z</dcterms:modified>
</cp:coreProperties>
</file>

<file path=docProps/thumbnail.jpeg>
</file>